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embeddedFontLst>
    <p:embeddedFont>
      <p:font typeface="Caveat" panose="020B0604020202020204" charset="0"/>
      <p:regular r:id="rId18"/>
      <p:bold r:id="rId19"/>
    </p:embeddedFont>
    <p:embeddedFont>
      <p:font typeface="Consolas" panose="020B0609020204030204" pitchFamily="49" charset="0"/>
      <p:regular r:id="rId20"/>
      <p:bold r:id="rId21"/>
      <p:italic r:id="rId22"/>
      <p:boldItalic r:id="rId23"/>
    </p:embeddedFont>
    <p:embeddedFont>
      <p:font typeface="Inconsolata Medium" pitchFamily="1" charset="0"/>
      <p:regular r:id="rId24"/>
      <p:bold r:id="rId25"/>
    </p:embeddedFont>
    <p:embeddedFont>
      <p:font typeface="Oswald" panose="00000500000000000000" pitchFamily="2" charset="0"/>
      <p:regular r:id="rId26"/>
      <p:bold r:id="rId27"/>
    </p:embeddedFont>
    <p:embeddedFont>
      <p:font typeface="Oswald Light" panose="00000400000000000000" pitchFamily="2" charset="0"/>
      <p:regular r:id="rId28"/>
      <p:bold r:id="rId29"/>
    </p:embeddedFont>
    <p:embeddedFont>
      <p:font typeface="Oswald Medium" panose="00000600000000000000" pitchFamily="2" charset="0"/>
      <p:regular r:id="rId30"/>
      <p:bold r:id="rId31"/>
    </p:embeddedFont>
    <p:embeddedFont>
      <p:font typeface="Roboto" panose="02000000000000000000" pitchFamily="2" charset="0"/>
      <p:regular r:id="rId32"/>
      <p:bold r:id="rId33"/>
      <p:italic r:id="rId34"/>
      <p:boldItalic r:id="rId35"/>
    </p:embeddedFont>
    <p:embeddedFont>
      <p:font typeface="Roboto Light" panose="02000000000000000000" pitchFamily="2" charset="0"/>
      <p:regular r:id="rId36"/>
      <p:bold r:id="rId37"/>
      <p:italic r:id="rId38"/>
      <p:boldItalic r:id="rId39"/>
    </p:embeddedFont>
    <p:embeddedFont>
      <p:font typeface="Roboto Medium" panose="02000000000000000000" pitchFamily="2" charset="0"/>
      <p:regular r:id="rId40"/>
      <p:bold r:id="rId41"/>
      <p:italic r:id="rId42"/>
      <p:boldItalic r:id="rId43"/>
    </p:embeddedFont>
    <p:embeddedFont>
      <p:font typeface="Roboto Thin"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27">
          <p15:clr>
            <a:srgbClr val="9AA0A6"/>
          </p15:clr>
        </p15:guide>
        <p15:guide id="3"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4F997F-8640-4B9E-A724-452B3FD3C9B7}">
  <a:tblStyle styleId="{AD4F997F-8640-4B9E-A724-452B3FD3C9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pos="3188"/>
        <p:guide orient="horz" pos="27"/>
        <p:guide pos="3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2.fntdata"/><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04b3266895_0_3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04b3266895_0_3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04b3266895_0_3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04b3266895_0_3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04b3266895_0_3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04b3266895_0_3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04b3266895_0_3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04b3266895_0_3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04b3266895_0_3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04b3266895_0_3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04b3266895_0_3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04b3266895_0_3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04b3266895_0_3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04b3266895_0_3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4b3266895_0_3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4b3266895_0_3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04b3266895_0_3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04b3266895_0_3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4b3266895_0_3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4b3266895_0_3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04b3266895_0_3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04b3266895_0_3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04b3266895_0_3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04b3266895_0_3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4b3266895_0_3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4b3266895_0_3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04b3266895_0_3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04b3266895_0_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14" name="Google Shape;114;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5" name="Google Shape;115;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6" name="Google Shape;116;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18" name="Google Shape;118;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52200" y="660500"/>
            <a:ext cx="2505825" cy="1782149"/>
          </a:xfrm>
          <a:prstGeom prst="rect">
            <a:avLst/>
          </a:prstGeom>
          <a:noFill/>
          <a:ln>
            <a:noFill/>
          </a:ln>
        </p:spPr>
      </p:pic>
      <p:sp>
        <p:nvSpPr>
          <p:cNvPr id="119" name="Google Shape;119;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{AD4F997F-8640-4B9E-A724-452B3FD3C9B7}</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{AD4F997F-8640-4B9E-A724-452B3FD3C9B7}</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sp>
        <p:nvSpPr>
          <p:cNvPr id="624" name="Google Shape;624;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8" name="Google Shape;638;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5" name="Google Shape;645;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6" name="Google Shape;646;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8" name="Google Shape;668;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2" name="Google Shape;672;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3" name="Google Shape;673;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7" name="Google Shape;687;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1" name="Google Shape;691;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4" name="Google Shape;694;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9" name="Google Shape;719;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7" name="Google Shape;727;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9" name="Google Shape;729;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0" name="Google Shape;73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1" name="Google Shape;73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6" name="Google Shape;736;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1" name="Google Shape;741;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6" name="Google Shape;746;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1" name="Google Shape;751;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6" name="Google Shape;756;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1" name="Google Shape;761;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6" name="Google Shape;766;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7"/>
        <p:cNvGrpSpPr/>
        <p:nvPr/>
      </p:nvGrpSpPr>
      <p:grpSpPr>
        <a:xfrm>
          <a:off x="0" y="0"/>
          <a:ext cx="0" cy="0"/>
          <a:chOff x="0" y="0"/>
          <a:chExt cx="0" cy="0"/>
        </a:xfrm>
      </p:grpSpPr>
      <p:pic>
        <p:nvPicPr>
          <p:cNvPr id="768" name="Google Shape;768;p5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69" name="Google Shape;769;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3" name="Google Shape;773;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0725" y="2080194"/>
            <a:ext cx="8211298" cy="2788431"/>
          </a:xfrm>
          <a:prstGeom prst="rect">
            <a:avLst/>
          </a:prstGeom>
          <a:noFill/>
          <a:ln>
            <a:noFill/>
          </a:ln>
        </p:spPr>
      </p:pic>
      <p:sp>
        <p:nvSpPr>
          <p:cNvPr id="774" name="Google Shape;774;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5"/>
        <p:cNvGrpSpPr/>
        <p:nvPr/>
      </p:nvGrpSpPr>
      <p:grpSpPr>
        <a:xfrm>
          <a:off x="0" y="0"/>
          <a:ext cx="0" cy="0"/>
          <a:chOff x="0" y="0"/>
          <a:chExt cx="0" cy="0"/>
        </a:xfrm>
      </p:grpSpPr>
      <p:pic>
        <p:nvPicPr>
          <p:cNvPr id="776" name="Google Shape;776;p5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77" name="Google Shape;777;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1" name="Google Shape;781;p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48125" y="2001900"/>
            <a:ext cx="7030499" cy="2866725"/>
          </a:xfrm>
          <a:prstGeom prst="rect">
            <a:avLst/>
          </a:prstGeom>
          <a:noFill/>
          <a:ln>
            <a:noFill/>
          </a:ln>
        </p:spPr>
      </p:pic>
      <p:sp>
        <p:nvSpPr>
          <p:cNvPr id="782" name="Google Shape;78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3"/>
        <p:cNvGrpSpPr/>
        <p:nvPr/>
      </p:nvGrpSpPr>
      <p:grpSpPr>
        <a:xfrm>
          <a:off x="0" y="0"/>
          <a:ext cx="0" cy="0"/>
          <a:chOff x="0" y="0"/>
          <a:chExt cx="0" cy="0"/>
        </a:xfrm>
      </p:grpSpPr>
      <p:pic>
        <p:nvPicPr>
          <p:cNvPr id="784" name="Google Shape;784;p5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85" name="Google Shape;785;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6" name="Google Shape;78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7" name="Google Shape;787;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5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0"/>
        <p:cNvGrpSpPr/>
        <p:nvPr/>
      </p:nvGrpSpPr>
      <p:grpSpPr>
        <a:xfrm>
          <a:off x="0" y="0"/>
          <a:ext cx="0" cy="0"/>
          <a:chOff x="0" y="0"/>
          <a:chExt cx="0" cy="0"/>
        </a:xfrm>
      </p:grpSpPr>
      <p:pic>
        <p:nvPicPr>
          <p:cNvPr id="791" name="Google Shape;791;p5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2900" y="-24125"/>
            <a:ext cx="9229800" cy="5191749"/>
          </a:xfrm>
          <a:prstGeom prst="rect">
            <a:avLst/>
          </a:prstGeom>
          <a:noFill/>
          <a:ln>
            <a:noFill/>
          </a:ln>
        </p:spPr>
      </p:pic>
      <p:sp>
        <p:nvSpPr>
          <p:cNvPr id="792" name="Google Shape;792;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3"/>
        <p:cNvGrpSpPr/>
        <p:nvPr/>
      </p:nvGrpSpPr>
      <p:grpSpPr>
        <a:xfrm>
          <a:off x="0" y="0"/>
          <a:ext cx="0" cy="0"/>
          <a:chOff x="0" y="0"/>
          <a:chExt cx="0" cy="0"/>
        </a:xfrm>
      </p:grpSpPr>
      <p:pic>
        <p:nvPicPr>
          <p:cNvPr id="794" name="Google Shape;794;p6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95" name="Google Shape;795;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91450" y="2331600"/>
            <a:ext cx="8378224" cy="2537024"/>
          </a:xfrm>
          <a:prstGeom prst="rect">
            <a:avLst/>
          </a:prstGeom>
          <a:noFill/>
          <a:ln>
            <a:noFill/>
          </a:ln>
        </p:spPr>
      </p:pic>
      <p:sp>
        <p:nvSpPr>
          <p:cNvPr id="798" name="Google Shape;7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99"/>
        <p:cNvGrpSpPr/>
        <p:nvPr/>
      </p:nvGrpSpPr>
      <p:grpSpPr>
        <a:xfrm>
          <a:off x="0" y="0"/>
          <a:ext cx="0" cy="0"/>
          <a:chOff x="0" y="0"/>
          <a:chExt cx="0" cy="0"/>
        </a:xfrm>
      </p:grpSpPr>
      <p:pic>
        <p:nvPicPr>
          <p:cNvPr id="800" name="Google Shape;800;p6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4"/>
        <p:cNvGrpSpPr/>
        <p:nvPr/>
      </p:nvGrpSpPr>
      <p:grpSpPr>
        <a:xfrm>
          <a:off x="0" y="0"/>
          <a:ext cx="0" cy="0"/>
          <a:chOff x="0" y="0"/>
          <a:chExt cx="0" cy="0"/>
        </a:xfrm>
      </p:grpSpPr>
      <p:pic>
        <p:nvPicPr>
          <p:cNvPr id="805" name="Google Shape;805;p6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5"/>
        <p:cNvGrpSpPr/>
        <p:nvPr/>
      </p:nvGrpSpPr>
      <p:grpSpPr>
        <a:xfrm>
          <a:off x="0" y="0"/>
          <a:ext cx="0" cy="0"/>
          <a:chOff x="0" y="0"/>
          <a:chExt cx="0" cy="0"/>
        </a:xfrm>
      </p:grpSpPr>
      <p:pic>
        <p:nvPicPr>
          <p:cNvPr id="816" name="Google Shape;816;p6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0" name="Google Shape;820;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1" name="Google Shape;821;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2"/>
        <p:cNvGrpSpPr/>
        <p:nvPr/>
      </p:nvGrpSpPr>
      <p:grpSpPr>
        <a:xfrm>
          <a:off x="0" y="0"/>
          <a:ext cx="0" cy="0"/>
          <a:chOff x="0" y="0"/>
          <a:chExt cx="0" cy="0"/>
        </a:xfrm>
      </p:grpSpPr>
      <p:pic>
        <p:nvPicPr>
          <p:cNvPr id="823" name="Google Shape;823;p6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24" name="Google Shape;824;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8" name="Google Shape;828;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0"/>
        <p:cNvGrpSpPr/>
        <p:nvPr/>
      </p:nvGrpSpPr>
      <p:grpSpPr>
        <a:xfrm>
          <a:off x="0" y="0"/>
          <a:ext cx="0" cy="0"/>
          <a:chOff x="0" y="0"/>
          <a:chExt cx="0" cy="0"/>
        </a:xfrm>
      </p:grpSpPr>
      <p:pic>
        <p:nvPicPr>
          <p:cNvPr id="831" name="Google Shape;831;p6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pic>
        <p:nvPicPr>
          <p:cNvPr id="832" name="Google Shape;832;p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519925" y="637950"/>
            <a:ext cx="1951750" cy="1730500"/>
          </a:xfrm>
          <a:prstGeom prst="rect">
            <a:avLst/>
          </a:prstGeom>
          <a:noFill/>
          <a:ln>
            <a:noFill/>
          </a:ln>
        </p:spPr>
      </p:pic>
      <p:sp>
        <p:nvSpPr>
          <p:cNvPr id="833" name="Google Shape;833;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4" name="Google Shape;83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7" name="Google Shape;83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8"/>
        <p:cNvGrpSpPr/>
        <p:nvPr/>
      </p:nvGrpSpPr>
      <p:grpSpPr>
        <a:xfrm>
          <a:off x="0" y="0"/>
          <a:ext cx="0" cy="0"/>
          <a:chOff x="0" y="0"/>
          <a:chExt cx="0" cy="0"/>
        </a:xfrm>
      </p:grpSpPr>
      <p:pic>
        <p:nvPicPr>
          <p:cNvPr id="839" name="Google Shape;839;p6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40" name="Google Shape;840;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3" name="Google Shape;843;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4" name="Google Shape;844;p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5"/>
        <p:cNvGrpSpPr/>
        <p:nvPr/>
      </p:nvGrpSpPr>
      <p:grpSpPr>
        <a:xfrm>
          <a:off x="0" y="0"/>
          <a:ext cx="0" cy="0"/>
          <a:chOff x="0" y="0"/>
          <a:chExt cx="0" cy="0"/>
        </a:xfrm>
      </p:grpSpPr>
      <p:pic>
        <p:nvPicPr>
          <p:cNvPr id="846" name="Google Shape;846;p6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5" y="-14"/>
            <a:ext cx="9144000" cy="5143513"/>
          </a:xfrm>
          <a:prstGeom prst="rect">
            <a:avLst/>
          </a:prstGeom>
          <a:noFill/>
          <a:ln>
            <a:noFill/>
          </a:ln>
        </p:spPr>
      </p:pic>
      <p:sp>
        <p:nvSpPr>
          <p:cNvPr id="847" name="Google Shape;847;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0" name="Google Shape;850;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3"/>
        <p:cNvGrpSpPr/>
        <p:nvPr/>
      </p:nvGrpSpPr>
      <p:grpSpPr>
        <a:xfrm>
          <a:off x="0" y="0"/>
          <a:ext cx="0" cy="0"/>
          <a:chOff x="0" y="0"/>
          <a:chExt cx="0" cy="0"/>
        </a:xfrm>
      </p:grpSpPr>
      <p:pic>
        <p:nvPicPr>
          <p:cNvPr id="854" name="Google Shape;854;p6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7" name="Google Shape;857;p6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8" name="Google Shape;858;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59"/>
        <p:cNvGrpSpPr/>
        <p:nvPr/>
      </p:nvGrpSpPr>
      <p:grpSpPr>
        <a:xfrm>
          <a:off x="0" y="0"/>
          <a:ext cx="0" cy="0"/>
          <a:chOff x="0" y="0"/>
          <a:chExt cx="0" cy="0"/>
        </a:xfrm>
      </p:grpSpPr>
      <p:pic>
        <p:nvPicPr>
          <p:cNvPr id="860" name="Google Shape;860;p6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61" name="Google Shape;861;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2" name="Google Shape;862;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64" name="Google Shape;864;p69"/>
          <p:cNvGrpSpPr/>
          <p:nvPr/>
        </p:nvGrpSpPr>
        <p:grpSpPr>
          <a:xfrm>
            <a:off x="4167150" y="1202575"/>
            <a:ext cx="809700" cy="809700"/>
            <a:chOff x="1457325" y="1219200"/>
            <a:chExt cx="809700" cy="809700"/>
          </a:xfrm>
        </p:grpSpPr>
        <p:sp>
          <p:nvSpPr>
            <p:cNvPr id="865" name="Google Shape;865;p69"/>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9"/>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69"/>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68" name="Google Shape;868;p69"/>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69"/>
        <p:cNvGrpSpPr/>
        <p:nvPr/>
      </p:nvGrpSpPr>
      <p:grpSpPr>
        <a:xfrm>
          <a:off x="0" y="0"/>
          <a:ext cx="0" cy="0"/>
          <a:chOff x="0" y="0"/>
          <a:chExt cx="0" cy="0"/>
        </a:xfrm>
      </p:grpSpPr>
      <p:pic>
        <p:nvPicPr>
          <p:cNvPr id="870" name="Google Shape;870;p7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71" name="Google Shape;871;p70"/>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70"/>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3" name="Google Shape;873;p70"/>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74" name="Google Shape;874;p70"/>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75" name="Google Shape;875;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76" name="Google Shape;876;p7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theme" Target="../theme/theme2.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71"/>
          <p:cNvSpPr txBox="1">
            <a:spLocks noGrp="1"/>
          </p:cNvSpPr>
          <p:nvPr>
            <p:ph type="title"/>
          </p:nvPr>
        </p:nvSpPr>
        <p:spPr>
          <a:xfrm>
            <a:off x="104425" y="1213825"/>
            <a:ext cx="90351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a:t>SQL</a:t>
            </a:r>
            <a:endParaRPr/>
          </a:p>
        </p:txBody>
      </p:sp>
      <p:sp>
        <p:nvSpPr>
          <p:cNvPr id="882" name="Google Shape;882;p71"/>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8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does a query do?</a:t>
            </a:r>
            <a:endParaRPr/>
          </a:p>
        </p:txBody>
      </p:sp>
      <p:sp>
        <p:nvSpPr>
          <p:cNvPr id="959" name="Google Shape;959;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SQL Queries</a:t>
            </a:r>
            <a:endParaRPr>
              <a:solidFill>
                <a:schemeClr val="dk1"/>
              </a:solidFill>
            </a:endParaRPr>
          </a:p>
          <a:p>
            <a:pPr marL="0" lvl="0" indent="0" algn="l" rtl="0">
              <a:spcBef>
                <a:spcPts val="0"/>
              </a:spcBef>
              <a:spcAft>
                <a:spcPts val="0"/>
              </a:spcAft>
              <a:buNone/>
            </a:pPr>
            <a:endParaRPr/>
          </a:p>
        </p:txBody>
      </p:sp>
      <p:sp>
        <p:nvSpPr>
          <p:cNvPr id="965" name="Google Shape;965;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66" name="Google Shape;966;p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SQL query interacts with data in a database using the names of tables, columns, and relationships between tables. Queries enable us to supply data to the front end to build sites that can interact with lots of data quickly and easily.</a:t>
            </a:r>
            <a:endParaRPr/>
          </a:p>
        </p:txBody>
      </p:sp>
      <p:sp>
        <p:nvSpPr>
          <p:cNvPr id="967" name="Google Shape;967;p81"/>
          <p:cNvSpPr txBox="1"/>
          <p:nvPr/>
        </p:nvSpPr>
        <p:spPr>
          <a:xfrm>
            <a:off x="508800" y="1939350"/>
            <a:ext cx="7323600" cy="26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50">
                <a:solidFill>
                  <a:srgbClr val="0000CD"/>
                </a:solidFill>
                <a:highlight>
                  <a:srgbClr val="FFFFFF"/>
                </a:highlight>
                <a:latin typeface="Consolas"/>
                <a:ea typeface="Consolas"/>
                <a:cs typeface="Consolas"/>
                <a:sym typeface="Consolas"/>
              </a:rPr>
              <a:t>SELECT</a:t>
            </a:r>
            <a:r>
              <a:rPr lang="en" sz="3050">
                <a:solidFill>
                  <a:schemeClr val="dk1"/>
                </a:solidFill>
                <a:highlight>
                  <a:srgbClr val="FFFFFF"/>
                </a:highlight>
                <a:latin typeface="Consolas"/>
                <a:ea typeface="Consolas"/>
                <a:cs typeface="Consolas"/>
                <a:sym typeface="Consolas"/>
              </a:rPr>
              <a:t> *</a:t>
            </a:r>
            <a:endParaRPr sz="3050">
              <a:solidFill>
                <a:schemeClr val="dk1"/>
              </a:solidFill>
              <a:highlight>
                <a:srgbClr val="FFFFFF"/>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3050">
                <a:solidFill>
                  <a:srgbClr val="0000CD"/>
                </a:solidFill>
                <a:highlight>
                  <a:srgbClr val="FFFFFF"/>
                </a:highlight>
                <a:latin typeface="Consolas"/>
                <a:ea typeface="Consolas"/>
                <a:cs typeface="Consolas"/>
                <a:sym typeface="Consolas"/>
              </a:rPr>
              <a:t>FROM</a:t>
            </a:r>
            <a:r>
              <a:rPr lang="en" sz="3050">
                <a:solidFill>
                  <a:schemeClr val="dk1"/>
                </a:solidFill>
                <a:highlight>
                  <a:srgbClr val="FFFFFF"/>
                </a:highlight>
                <a:latin typeface="Consolas"/>
                <a:ea typeface="Consolas"/>
                <a:cs typeface="Consolas"/>
                <a:sym typeface="Consolas"/>
              </a:rPr>
              <a:t> A_TABLE</a:t>
            </a:r>
            <a:endParaRPr sz="3050">
              <a:solidFill>
                <a:schemeClr val="dk1"/>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3050">
                <a:solidFill>
                  <a:srgbClr val="0000CD"/>
                </a:solidFill>
                <a:highlight>
                  <a:srgbClr val="FFFFFF"/>
                </a:highlight>
                <a:latin typeface="Consolas"/>
                <a:ea typeface="Consolas"/>
                <a:cs typeface="Consolas"/>
                <a:sym typeface="Consolas"/>
              </a:rPr>
              <a:t>INNER</a:t>
            </a:r>
            <a:r>
              <a:rPr lang="en" sz="3050">
                <a:solidFill>
                  <a:schemeClr val="dk1"/>
                </a:solidFill>
                <a:highlight>
                  <a:srgbClr val="FFFFFF"/>
                </a:highlight>
                <a:latin typeface="Consolas"/>
                <a:ea typeface="Consolas"/>
                <a:cs typeface="Consolas"/>
                <a:sym typeface="Consolas"/>
              </a:rPr>
              <a:t> </a:t>
            </a:r>
            <a:r>
              <a:rPr lang="en" sz="3050">
                <a:solidFill>
                  <a:srgbClr val="0000CD"/>
                </a:solidFill>
                <a:highlight>
                  <a:srgbClr val="FFFFFF"/>
                </a:highlight>
                <a:latin typeface="Consolas"/>
                <a:ea typeface="Consolas"/>
                <a:cs typeface="Consolas"/>
                <a:sym typeface="Consolas"/>
              </a:rPr>
              <a:t>JOIN</a:t>
            </a:r>
            <a:r>
              <a:rPr lang="en" sz="3050">
                <a:solidFill>
                  <a:schemeClr val="dk1"/>
                </a:solidFill>
                <a:highlight>
                  <a:srgbClr val="FFFFFF"/>
                </a:highlight>
                <a:latin typeface="Consolas"/>
                <a:ea typeface="Consolas"/>
                <a:cs typeface="Consolas"/>
                <a:sym typeface="Consolas"/>
              </a:rPr>
              <a:t> A_RELATED_TABLE</a:t>
            </a:r>
            <a:endParaRPr sz="3050">
              <a:solidFill>
                <a:schemeClr val="dk1"/>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3050">
                <a:solidFill>
                  <a:srgbClr val="0000CD"/>
                </a:solidFill>
                <a:highlight>
                  <a:srgbClr val="FFFFFF"/>
                </a:highlight>
                <a:latin typeface="Consolas"/>
                <a:ea typeface="Consolas"/>
                <a:cs typeface="Consolas"/>
                <a:sym typeface="Consolas"/>
              </a:rPr>
              <a:t>ON</a:t>
            </a:r>
            <a:r>
              <a:rPr lang="en" sz="3050">
                <a:solidFill>
                  <a:schemeClr val="dk1"/>
                </a:solidFill>
                <a:highlight>
                  <a:srgbClr val="FFFFFF"/>
                </a:highlight>
                <a:latin typeface="Consolas"/>
                <a:ea typeface="Consolas"/>
                <a:cs typeface="Consolas"/>
                <a:sym typeface="Consolas"/>
              </a:rPr>
              <a:t> DATA_THEY_HAVE_IN_COMMON;</a:t>
            </a:r>
            <a:endParaRPr sz="3900" b="1">
              <a:latin typeface="Roboto"/>
              <a:ea typeface="Roboto"/>
              <a:cs typeface="Roboto"/>
              <a:sym typeface="Roboto"/>
            </a:endParaRPr>
          </a:p>
          <a:p>
            <a:pPr marL="0" lvl="0" indent="0" algn="l" rtl="0">
              <a:spcBef>
                <a:spcPts val="0"/>
              </a:spcBef>
              <a:spcAft>
                <a:spcPts val="0"/>
              </a:spcAft>
              <a:buNone/>
            </a:pPr>
            <a:endParaRPr sz="2000" b="1">
              <a:latin typeface="Roboto"/>
              <a:ea typeface="Roboto"/>
              <a:cs typeface="Roboto"/>
              <a:sym typeface="Roboto"/>
            </a:endParaRPr>
          </a:p>
          <a:p>
            <a:pPr marL="0" lvl="0" indent="0" algn="l" rtl="0">
              <a:spcBef>
                <a:spcPts val="0"/>
              </a:spcBef>
              <a:spcAft>
                <a:spcPts val="0"/>
              </a:spcAft>
              <a:buNone/>
            </a:pPr>
            <a:endParaRPr sz="2000" b="1">
              <a:latin typeface="Roboto"/>
              <a:ea typeface="Roboto"/>
              <a:cs typeface="Roboto"/>
              <a:sym typeface="Roboto"/>
            </a:endParaRPr>
          </a:p>
          <a:p>
            <a:pPr marL="0" lvl="0" indent="0" algn="l" rtl="0">
              <a:spcBef>
                <a:spcPts val="0"/>
              </a:spcBef>
              <a:spcAft>
                <a:spcPts val="0"/>
              </a:spcAft>
              <a:buNone/>
            </a:pPr>
            <a:endParaRPr sz="2000" b="1">
              <a:latin typeface="Roboto"/>
              <a:ea typeface="Roboto"/>
              <a:cs typeface="Roboto"/>
              <a:sym typeface="Roboto"/>
            </a:endParaRPr>
          </a:p>
          <a:p>
            <a:pPr marL="0" lvl="0" indent="0" algn="l" rtl="0">
              <a:spcBef>
                <a:spcPts val="0"/>
              </a:spcBef>
              <a:spcAft>
                <a:spcPts val="0"/>
              </a:spcAft>
              <a:buNone/>
            </a:pPr>
            <a:endParaRPr sz="2000" b="1">
              <a:latin typeface="Roboto"/>
              <a:ea typeface="Roboto"/>
              <a:cs typeface="Roboto"/>
              <a:sym typeface="Roboto"/>
            </a:endParaRPr>
          </a:p>
          <a:p>
            <a:pPr marL="0" lvl="0" indent="0" algn="l" rtl="0">
              <a:spcBef>
                <a:spcPts val="0"/>
              </a:spcBef>
              <a:spcAft>
                <a:spcPts val="0"/>
              </a:spcAft>
              <a:buNone/>
            </a:pPr>
            <a:endParaRPr sz="2000" b="1">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8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Why Learn SQL?</a:t>
            </a:r>
            <a:endParaRPr/>
          </a:p>
        </p:txBody>
      </p:sp>
      <p:sp>
        <p:nvSpPr>
          <p:cNvPr id="973" name="Google Shape;973;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3"/>
          <p:cNvSpPr txBox="1">
            <a:spLocks noGrp="1"/>
          </p:cNvSpPr>
          <p:nvPr>
            <p:ph type="title"/>
          </p:nvPr>
        </p:nvSpPr>
        <p:spPr>
          <a:xfrm>
            <a:off x="25" y="274800"/>
            <a:ext cx="80154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2600"/>
              <a:t>SQL is a marketable skill that's used in a majority of databases in every economic sector, from manufacturing, logistics, and health care to insurance, commerce, and much more. SQL also makes it easy to handle large amounts of data and scale up quickly. </a:t>
            </a:r>
            <a:endParaRPr sz="2600"/>
          </a:p>
        </p:txBody>
      </p:sp>
      <p:sp>
        <p:nvSpPr>
          <p:cNvPr id="979" name="Google Shape;979;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85" name="Google Shape;985;p84"/>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7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SQL?</a:t>
            </a:r>
            <a:endParaRPr/>
          </a:p>
        </p:txBody>
      </p:sp>
      <p:sp>
        <p:nvSpPr>
          <p:cNvPr id="888" name="Google Shape;888;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94" name="Google Shape;894;p73"/>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800" b="1">
                <a:highlight>
                  <a:srgbClr val="FFFF00"/>
                </a:highlight>
              </a:rPr>
              <a:t>SQL</a:t>
            </a:r>
            <a:r>
              <a:rPr lang="en" sz="2800"/>
              <a:t> (Structured Query Language) is a query language that allows us to interact with a database.</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00" name="Google Shape;900;p7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does SQL interact with a database?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4"/>
        <p:cNvGrpSpPr/>
        <p:nvPr/>
      </p:nvGrpSpPr>
      <p:grpSpPr>
        <a:xfrm>
          <a:off x="0" y="0"/>
          <a:ext cx="0" cy="0"/>
          <a:chOff x="0" y="0"/>
          <a:chExt cx="0" cy="0"/>
        </a:xfrm>
      </p:grpSpPr>
      <p:cxnSp>
        <p:nvCxnSpPr>
          <p:cNvPr id="905" name="Google Shape;905;p75"/>
          <p:cNvCxnSpPr/>
          <p:nvPr/>
        </p:nvCxnSpPr>
        <p:spPr>
          <a:xfrm>
            <a:off x="2647125" y="3428250"/>
            <a:ext cx="4899900" cy="0"/>
          </a:xfrm>
          <a:prstGeom prst="straightConnector1">
            <a:avLst/>
          </a:prstGeom>
          <a:noFill/>
          <a:ln w="9525" cap="flat" cmpd="sng">
            <a:solidFill>
              <a:srgbClr val="000000"/>
            </a:solidFill>
            <a:prstDash val="solid"/>
            <a:round/>
            <a:headEnd type="stealth" w="med" len="med"/>
            <a:tailEnd type="none" w="med" len="med"/>
          </a:ln>
        </p:spPr>
      </p:cxnSp>
      <p:sp>
        <p:nvSpPr>
          <p:cNvPr id="906" name="Google Shape;906;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Interacting With a Database</a:t>
            </a:r>
            <a:endParaRPr/>
          </a:p>
        </p:txBody>
      </p:sp>
      <p:sp>
        <p:nvSpPr>
          <p:cNvPr id="907" name="Google Shape;907;p75"/>
          <p:cNvSpPr txBox="1">
            <a:spLocks noGrp="1"/>
          </p:cNvSpPr>
          <p:nvPr>
            <p:ph type="subTitle" idx="1"/>
          </p:nvPr>
        </p:nvSpPr>
        <p:spPr>
          <a:xfrm>
            <a:off x="0" y="675975"/>
            <a:ext cx="9144000" cy="8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SQL uses a </a:t>
            </a:r>
            <a:r>
              <a:rPr lang="en" b="1">
                <a:highlight>
                  <a:srgbClr val="FFFF00"/>
                </a:highlight>
              </a:rPr>
              <a:t>query</a:t>
            </a:r>
            <a:r>
              <a:rPr lang="en"/>
              <a:t>, or a structured inquiry, to react with data that is stored in a database. You can use a SQL query to create, read, update, and delete data. </a:t>
            </a:r>
            <a:endParaRPr/>
          </a:p>
        </p:txBody>
      </p:sp>
      <p:cxnSp>
        <p:nvCxnSpPr>
          <p:cNvPr id="908" name="Google Shape;908;p75"/>
          <p:cNvCxnSpPr/>
          <p:nvPr/>
        </p:nvCxnSpPr>
        <p:spPr>
          <a:xfrm>
            <a:off x="2388188" y="2886554"/>
            <a:ext cx="4719600" cy="0"/>
          </a:xfrm>
          <a:prstGeom prst="straightConnector1">
            <a:avLst/>
          </a:prstGeom>
          <a:noFill/>
          <a:ln w="9525" cap="flat" cmpd="sng">
            <a:solidFill>
              <a:srgbClr val="000000"/>
            </a:solidFill>
            <a:prstDash val="solid"/>
            <a:round/>
            <a:headEnd type="none" w="med" len="med"/>
            <a:tailEnd type="stealth" w="med" len="med"/>
          </a:ln>
        </p:spPr>
      </p:cxnSp>
      <p:sp>
        <p:nvSpPr>
          <p:cNvPr id="909" name="Google Shape;909;p75"/>
          <p:cNvSpPr/>
          <p:nvPr/>
        </p:nvSpPr>
        <p:spPr>
          <a:xfrm>
            <a:off x="725880" y="2391571"/>
            <a:ext cx="1764000" cy="17640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0" name="Google Shape;910;p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78670" y="1932921"/>
            <a:ext cx="1267461" cy="2027967"/>
          </a:xfrm>
          <a:prstGeom prst="rect">
            <a:avLst/>
          </a:prstGeom>
          <a:noFill/>
          <a:ln>
            <a:noFill/>
          </a:ln>
        </p:spPr>
      </p:pic>
      <p:pic>
        <p:nvPicPr>
          <p:cNvPr id="911" name="Google Shape;911;p7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120600" y="2196900"/>
            <a:ext cx="1289963" cy="1764000"/>
          </a:xfrm>
          <a:prstGeom prst="rect">
            <a:avLst/>
          </a:prstGeom>
          <a:noFill/>
          <a:ln>
            <a:noFill/>
          </a:ln>
        </p:spPr>
      </p:pic>
      <p:graphicFrame>
        <p:nvGraphicFramePr>
          <p:cNvPr id="912" name="Google Shape;912;p75"/>
          <p:cNvGraphicFramePr/>
          <p:nvPr/>
        </p:nvGraphicFramePr>
        <p:xfrm>
          <a:off x="5147600" y="3212900"/>
          <a:ext cx="1148750" cy="1341000"/>
        </p:xfrm>
        <a:graphic>
          <a:graphicData uri="http://schemas.openxmlformats.org/drawingml/2006/table">
            <a:tbl>
              <a:tblPr>
                <a:noFill/>
                <a:tableStyleId>{AD4F997F-8640-4B9E-A724-452B3FD3C9B7}</a:tableStyleId>
              </a:tblPr>
              <a:tblGrid>
                <a:gridCol w="1148750">
                  <a:extLst>
                    <a:ext uri="{9D8B030D-6E8A-4147-A177-3AD203B41FA5}">
                      <a16:colId xmlns:a16="http://schemas.microsoft.com/office/drawing/2014/main" val="20000"/>
                    </a:ext>
                  </a:extLst>
                </a:gridCol>
              </a:tblGrid>
              <a:tr h="330025">
                <a:tc>
                  <a:txBody>
                    <a:bodyPr/>
                    <a:lstStyle/>
                    <a:p>
                      <a:pPr marL="0" lvl="0" indent="0" algn="l" rtl="0">
                        <a:spcBef>
                          <a:spcPts val="0"/>
                        </a:spcBef>
                        <a:spcAft>
                          <a:spcPts val="0"/>
                        </a:spcAft>
                        <a:buNone/>
                      </a:pPr>
                      <a:r>
                        <a:rPr lang="en" sz="1000">
                          <a:solidFill>
                            <a:srgbClr val="212940"/>
                          </a:solidFill>
                          <a:latin typeface="Roboto Medium"/>
                          <a:ea typeface="Roboto Medium"/>
                          <a:cs typeface="Roboto Medium"/>
                          <a:sym typeface="Roboto Medium"/>
                        </a:rPr>
                        <a:t>Customer_ID</a:t>
                      </a:r>
                      <a:endParaRPr sz="10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00D6CB"/>
                    </a:solidFill>
                  </a:tcPr>
                </a:tc>
                <a:extLst>
                  <a:ext uri="{0D108BD9-81ED-4DB2-BD59-A6C34878D82A}">
                    <a16:rowId xmlns:a16="http://schemas.microsoft.com/office/drawing/2014/main" val="10000"/>
                  </a:ext>
                </a:extLst>
              </a:tr>
              <a:tr h="330025">
                <a:tc>
                  <a:txBody>
                    <a:bodyPr/>
                    <a:lstStyle/>
                    <a:p>
                      <a:pPr marL="0" lvl="0" indent="0" algn="l" rtl="0">
                        <a:spcBef>
                          <a:spcPts val="0"/>
                        </a:spcBef>
                        <a:spcAft>
                          <a:spcPts val="0"/>
                        </a:spcAft>
                        <a:buNone/>
                      </a:pPr>
                      <a:r>
                        <a:rPr lang="en" sz="1000">
                          <a:solidFill>
                            <a:srgbClr val="212940"/>
                          </a:solidFill>
                          <a:latin typeface="Roboto"/>
                          <a:ea typeface="Roboto"/>
                          <a:cs typeface="Roboto"/>
                          <a:sym typeface="Roboto"/>
                        </a:rPr>
                        <a:t>d005458dtsf</a:t>
                      </a:r>
                      <a:endParaRPr sz="10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A5FFFA"/>
                    </a:solidFill>
                  </a:tcPr>
                </a:tc>
                <a:extLst>
                  <a:ext uri="{0D108BD9-81ED-4DB2-BD59-A6C34878D82A}">
                    <a16:rowId xmlns:a16="http://schemas.microsoft.com/office/drawing/2014/main" val="10001"/>
                  </a:ext>
                </a:extLst>
              </a:tr>
              <a:tr h="330025">
                <a:tc>
                  <a:txBody>
                    <a:bodyPr/>
                    <a:lstStyle/>
                    <a:p>
                      <a:pPr marL="0" lvl="0" indent="0" algn="l" rtl="0">
                        <a:spcBef>
                          <a:spcPts val="0"/>
                        </a:spcBef>
                        <a:spcAft>
                          <a:spcPts val="0"/>
                        </a:spcAft>
                        <a:buNone/>
                      </a:pPr>
                      <a:r>
                        <a:rPr lang="en" sz="1000">
                          <a:solidFill>
                            <a:srgbClr val="212940"/>
                          </a:solidFill>
                          <a:latin typeface="Roboto"/>
                          <a:ea typeface="Roboto"/>
                          <a:cs typeface="Roboto"/>
                          <a:sym typeface="Roboto"/>
                        </a:rPr>
                        <a:t>d007sfgs847</a:t>
                      </a:r>
                      <a:endParaRPr sz="10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A5FFFA"/>
                    </a:solidFill>
                  </a:tcPr>
                </a:tc>
                <a:extLst>
                  <a:ext uri="{0D108BD9-81ED-4DB2-BD59-A6C34878D82A}">
                    <a16:rowId xmlns:a16="http://schemas.microsoft.com/office/drawing/2014/main" val="10002"/>
                  </a:ext>
                </a:extLst>
              </a:tr>
              <a:tr h="330025">
                <a:tc>
                  <a:txBody>
                    <a:bodyPr/>
                    <a:lstStyle/>
                    <a:p>
                      <a:pPr marL="0" lvl="0" indent="0" algn="l" rtl="0">
                        <a:spcBef>
                          <a:spcPts val="0"/>
                        </a:spcBef>
                        <a:spcAft>
                          <a:spcPts val="0"/>
                        </a:spcAft>
                        <a:buNone/>
                      </a:pPr>
                      <a:r>
                        <a:rPr lang="en" sz="1000">
                          <a:solidFill>
                            <a:srgbClr val="212940"/>
                          </a:solidFill>
                          <a:latin typeface="Roboto"/>
                          <a:ea typeface="Roboto"/>
                          <a:cs typeface="Roboto"/>
                          <a:sym typeface="Roboto"/>
                        </a:rPr>
                        <a:t>d004fgsfh445</a:t>
                      </a:r>
                      <a:endParaRPr sz="10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A5FFFA"/>
                    </a:solidFill>
                  </a:tcPr>
                </a:tc>
                <a:extLst>
                  <a:ext uri="{0D108BD9-81ED-4DB2-BD59-A6C34878D82A}">
                    <a16:rowId xmlns:a16="http://schemas.microsoft.com/office/drawing/2014/main" val="10003"/>
                  </a:ext>
                </a:extLst>
              </a:tr>
            </a:tbl>
          </a:graphicData>
        </a:graphic>
      </p:graphicFrame>
      <p:sp>
        <p:nvSpPr>
          <p:cNvPr id="913" name="Google Shape;913;p75"/>
          <p:cNvSpPr/>
          <p:nvPr/>
        </p:nvSpPr>
        <p:spPr>
          <a:xfrm>
            <a:off x="2647125" y="2270750"/>
            <a:ext cx="1553400" cy="8811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00D6CB"/>
                </a:solidFill>
                <a:latin typeface="Inconsolata Medium"/>
                <a:ea typeface="Inconsolata Medium"/>
                <a:cs typeface="Inconsolata Medium"/>
                <a:sym typeface="Inconsolata Medium"/>
              </a:rPr>
              <a:t>SELECT</a:t>
            </a:r>
            <a:r>
              <a:rPr lang="en">
                <a:solidFill>
                  <a:srgbClr val="FFFFFF"/>
                </a:solidFill>
                <a:latin typeface="Inconsolata Medium"/>
                <a:ea typeface="Inconsolata Medium"/>
                <a:cs typeface="Inconsolata Medium"/>
                <a:sym typeface="Inconsolata Medium"/>
              </a:rPr>
              <a:t> *</a:t>
            </a:r>
            <a:endParaRPr>
              <a:solidFill>
                <a:srgbClr val="FFFFFF"/>
              </a:solidFill>
              <a:latin typeface="Inconsolata Medium"/>
              <a:ea typeface="Inconsolata Medium"/>
              <a:cs typeface="Inconsolata Medium"/>
              <a:sym typeface="Inconsolata Medium"/>
            </a:endParaRPr>
          </a:p>
          <a:p>
            <a:pPr marL="0" lvl="0" indent="0" algn="l" rtl="0">
              <a:spcBef>
                <a:spcPts val="0"/>
              </a:spcBef>
              <a:spcAft>
                <a:spcPts val="0"/>
              </a:spcAft>
              <a:buNone/>
            </a:pPr>
            <a:r>
              <a:rPr lang="en">
                <a:solidFill>
                  <a:srgbClr val="00D6CB"/>
                </a:solidFill>
                <a:latin typeface="Inconsolata Medium"/>
                <a:ea typeface="Inconsolata Medium"/>
                <a:cs typeface="Inconsolata Medium"/>
                <a:sym typeface="Inconsolata Medium"/>
              </a:rPr>
              <a:t>FROM</a:t>
            </a:r>
            <a:r>
              <a:rPr lang="en">
                <a:solidFill>
                  <a:srgbClr val="FFFFFF"/>
                </a:solidFill>
                <a:latin typeface="Inconsolata Medium"/>
                <a:ea typeface="Inconsolata Medium"/>
                <a:cs typeface="Inconsolata Medium"/>
                <a:sym typeface="Inconsolata Medium"/>
              </a:rPr>
              <a:t> </a:t>
            </a:r>
            <a:endParaRPr>
              <a:solidFill>
                <a:srgbClr val="FFFFFF"/>
              </a:solidFill>
              <a:latin typeface="Inconsolata Medium"/>
              <a:ea typeface="Inconsolata Medium"/>
              <a:cs typeface="Inconsolata Medium"/>
              <a:sym typeface="Inconsolata Medium"/>
            </a:endParaRPr>
          </a:p>
          <a:p>
            <a:pPr marL="0" lvl="0" indent="0" algn="l" rtl="0">
              <a:spcBef>
                <a:spcPts val="0"/>
              </a:spcBef>
              <a:spcAft>
                <a:spcPts val="0"/>
              </a:spcAft>
              <a:buClr>
                <a:schemeClr val="dk1"/>
              </a:buClr>
              <a:buSzPts val="1100"/>
              <a:buFont typeface="Arial"/>
              <a:buNone/>
            </a:pPr>
            <a:r>
              <a:rPr lang="en">
                <a:solidFill>
                  <a:srgbClr val="FFFFFF"/>
                </a:solidFill>
                <a:latin typeface="Inconsolata Medium"/>
                <a:ea typeface="Inconsolata Medium"/>
                <a:cs typeface="Inconsolata Medium"/>
                <a:sym typeface="Inconsolata Medium"/>
              </a:rPr>
              <a:t>Customer_ID;</a:t>
            </a:r>
            <a:endParaRPr>
              <a:solidFill>
                <a:srgbClr val="FFFFFF"/>
              </a:solidFill>
              <a:latin typeface="Inconsolata Medium"/>
              <a:ea typeface="Inconsolata Medium"/>
              <a:cs typeface="Inconsolata Medium"/>
              <a:sym typeface="Inconsolat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7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relational database?</a:t>
            </a:r>
            <a:endParaRPr/>
          </a:p>
        </p:txBody>
      </p:sp>
      <p:sp>
        <p:nvSpPr>
          <p:cNvPr id="919" name="Google Shape;919;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3"/>
        <p:cNvGrpSpPr/>
        <p:nvPr/>
      </p:nvGrpSpPr>
      <p:grpSpPr>
        <a:xfrm>
          <a:off x="0" y="0"/>
          <a:ext cx="0" cy="0"/>
          <a:chOff x="0" y="0"/>
          <a:chExt cx="0" cy="0"/>
        </a:xfrm>
      </p:grpSpPr>
      <p:sp>
        <p:nvSpPr>
          <p:cNvPr id="924" name="Google Shape;924;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Relational Databases</a:t>
            </a:r>
            <a:endParaRPr/>
          </a:p>
          <a:p>
            <a:pPr marL="0" lvl="0" indent="0" algn="l" rtl="0">
              <a:spcBef>
                <a:spcPts val="0"/>
              </a:spcBef>
              <a:spcAft>
                <a:spcPts val="0"/>
              </a:spcAft>
              <a:buNone/>
            </a:pPr>
            <a:endParaRPr/>
          </a:p>
        </p:txBody>
      </p:sp>
      <p:sp>
        <p:nvSpPr>
          <p:cNvPr id="925" name="Google Shape;925;p77"/>
          <p:cNvSpPr txBox="1">
            <a:spLocks noGrp="1"/>
          </p:cNvSpPr>
          <p:nvPr>
            <p:ph type="subTitle" idx="1"/>
          </p:nvPr>
        </p:nvSpPr>
        <p:spPr>
          <a:xfrm>
            <a:off x="0" y="675975"/>
            <a:ext cx="9347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b="1">
                <a:highlight>
                  <a:srgbClr val="FFFF00"/>
                </a:highlight>
              </a:rPr>
              <a:t>relational database</a:t>
            </a:r>
            <a:r>
              <a:rPr lang="en"/>
              <a:t> organizes data into tables. A table holds a group of data and is divided into rows and columns. The tables can be linked to form relationships.</a:t>
            </a:r>
            <a:endParaRPr/>
          </a:p>
        </p:txBody>
      </p:sp>
      <p:sp>
        <p:nvSpPr>
          <p:cNvPr id="926" name="Google Shape;926;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927" name="Google Shape;927;p77"/>
          <p:cNvGraphicFramePr/>
          <p:nvPr/>
        </p:nvGraphicFramePr>
        <p:xfrm>
          <a:off x="410675" y="2563500"/>
          <a:ext cx="3000000" cy="3000000"/>
        </p:xfrm>
        <a:graphic>
          <a:graphicData uri="http://schemas.openxmlformats.org/drawingml/2006/table">
            <a:tbl>
              <a:tblPr>
                <a:noFill/>
                <a:tableStyleId>{AD4F997F-8640-4B9E-A724-452B3FD3C9B7}</a:tableStyleId>
              </a:tblPr>
              <a:tblGrid>
                <a:gridCol w="1489100">
                  <a:extLst>
                    <a:ext uri="{9D8B030D-6E8A-4147-A177-3AD203B41FA5}">
                      <a16:colId xmlns:a16="http://schemas.microsoft.com/office/drawing/2014/main" val="20000"/>
                    </a:ext>
                  </a:extLst>
                </a:gridCol>
                <a:gridCol w="2034475">
                  <a:extLst>
                    <a:ext uri="{9D8B030D-6E8A-4147-A177-3AD203B41FA5}">
                      <a16:colId xmlns:a16="http://schemas.microsoft.com/office/drawing/2014/main" val="20001"/>
                    </a:ext>
                  </a:extLst>
                </a:gridCol>
              </a:tblGrid>
              <a:tr h="417250">
                <a:tc>
                  <a:txBody>
                    <a:bodyPr/>
                    <a:lstStyle/>
                    <a:p>
                      <a:pPr marL="0" lvl="0" indent="0" algn="l" rtl="0">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EBEDF0"/>
                    </a:solidFill>
                  </a:tcPr>
                </a:tc>
                <a:extLst>
                  <a:ext uri="{0D108BD9-81ED-4DB2-BD59-A6C34878D82A}">
                    <a16:rowId xmlns:a16="http://schemas.microsoft.com/office/drawing/2014/main" val="10000"/>
                  </a:ext>
                </a:extLst>
              </a:tr>
              <a:tr h="41725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A5FFFA"/>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1725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A5FFFA"/>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1725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A5FFFA"/>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graphicFrame>
        <p:nvGraphicFramePr>
          <p:cNvPr id="928" name="Google Shape;928;p77"/>
          <p:cNvGraphicFramePr/>
          <p:nvPr/>
        </p:nvGraphicFramePr>
        <p:xfrm>
          <a:off x="4732725" y="2563500"/>
          <a:ext cx="3000000" cy="3000000"/>
        </p:xfrm>
        <a:graphic>
          <a:graphicData uri="http://schemas.openxmlformats.org/drawingml/2006/table">
            <a:tbl>
              <a:tblPr>
                <a:noFill/>
                <a:tableStyleId>{AD4F997F-8640-4B9E-A724-452B3FD3C9B7}</a:tableStyleId>
              </a:tblPr>
              <a:tblGrid>
                <a:gridCol w="1375825">
                  <a:extLst>
                    <a:ext uri="{9D8B030D-6E8A-4147-A177-3AD203B41FA5}">
                      <a16:colId xmlns:a16="http://schemas.microsoft.com/office/drawing/2014/main" val="20000"/>
                    </a:ext>
                  </a:extLst>
                </a:gridCol>
                <a:gridCol w="1515125">
                  <a:extLst>
                    <a:ext uri="{9D8B030D-6E8A-4147-A177-3AD203B41FA5}">
                      <a16:colId xmlns:a16="http://schemas.microsoft.com/office/drawing/2014/main" val="20001"/>
                    </a:ext>
                  </a:extLst>
                </a:gridCol>
                <a:gridCol w="1224300">
                  <a:extLst>
                    <a:ext uri="{9D8B030D-6E8A-4147-A177-3AD203B41FA5}">
                      <a16:colId xmlns:a16="http://schemas.microsoft.com/office/drawing/2014/main" val="20002"/>
                    </a:ext>
                  </a:extLst>
                </a:gridCol>
              </a:tblGrid>
              <a:tr h="417250">
                <a:tc>
                  <a:txBody>
                    <a:bodyPr/>
                    <a:lstStyle/>
                    <a:p>
                      <a:pPr marL="0" lvl="0" indent="0" algn="l" rtl="0">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EBEDF0"/>
                    </a:solidFill>
                  </a:tcPr>
                </a:tc>
                <a:tc>
                  <a:txBody>
                    <a:bodyPr/>
                    <a:lstStyle/>
                    <a:p>
                      <a:pPr marL="0" lvl="0" indent="0" algn="l" rtl="0">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EBEDF0"/>
                    </a:solidFill>
                  </a:tcPr>
                </a:tc>
                <a:extLst>
                  <a:ext uri="{0D108BD9-81ED-4DB2-BD59-A6C34878D82A}">
                    <a16:rowId xmlns:a16="http://schemas.microsoft.com/office/drawing/2014/main" val="10000"/>
                  </a:ext>
                </a:extLst>
              </a:tr>
              <a:tr h="41725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A5FFFA"/>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1725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A5FFFA"/>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1725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A5FFFA"/>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cxnSp>
        <p:nvCxnSpPr>
          <p:cNvPr id="929" name="Google Shape;929;p77"/>
          <p:cNvCxnSpPr/>
          <p:nvPr/>
        </p:nvCxnSpPr>
        <p:spPr>
          <a:xfrm>
            <a:off x="1253250" y="1958200"/>
            <a:ext cx="5555100" cy="0"/>
          </a:xfrm>
          <a:prstGeom prst="straightConnector1">
            <a:avLst/>
          </a:prstGeom>
          <a:noFill/>
          <a:ln w="9525" cap="flat" cmpd="sng">
            <a:solidFill>
              <a:srgbClr val="000000"/>
            </a:solidFill>
            <a:prstDash val="solid"/>
            <a:round/>
            <a:headEnd type="none" w="med" len="med"/>
            <a:tailEnd type="none" w="med" len="med"/>
          </a:ln>
        </p:spPr>
      </p:cxnSp>
      <p:cxnSp>
        <p:nvCxnSpPr>
          <p:cNvPr id="930" name="Google Shape;930;p77"/>
          <p:cNvCxnSpPr/>
          <p:nvPr/>
        </p:nvCxnSpPr>
        <p:spPr>
          <a:xfrm rot="-5400000">
            <a:off x="993000" y="2218450"/>
            <a:ext cx="520500" cy="0"/>
          </a:xfrm>
          <a:prstGeom prst="straightConnector1">
            <a:avLst/>
          </a:prstGeom>
          <a:noFill/>
          <a:ln w="9525" cap="flat" cmpd="sng">
            <a:solidFill>
              <a:srgbClr val="000000"/>
            </a:solidFill>
            <a:prstDash val="solid"/>
            <a:round/>
            <a:headEnd type="oval" w="med" len="med"/>
            <a:tailEnd type="none" w="med" len="med"/>
          </a:ln>
        </p:spPr>
      </p:cxnSp>
      <p:cxnSp>
        <p:nvCxnSpPr>
          <p:cNvPr id="931" name="Google Shape;931;p77"/>
          <p:cNvCxnSpPr/>
          <p:nvPr/>
        </p:nvCxnSpPr>
        <p:spPr>
          <a:xfrm rot="-5400000">
            <a:off x="6548100" y="2218450"/>
            <a:ext cx="520500" cy="0"/>
          </a:xfrm>
          <a:prstGeom prst="straightConnector1">
            <a:avLst/>
          </a:prstGeom>
          <a:noFill/>
          <a:ln w="9525" cap="flat" cmpd="sng">
            <a:solidFill>
              <a:srgbClr val="000000"/>
            </a:solidFill>
            <a:prstDash val="solid"/>
            <a:round/>
            <a:headEnd type="oval"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7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Clr>
                <a:schemeClr val="dk1"/>
              </a:buClr>
              <a:buSzPts val="1100"/>
              <a:buFont typeface="Arial"/>
              <a:buNone/>
            </a:pPr>
            <a:r>
              <a:rPr lang="en"/>
              <a:t>How do we link tables?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937" name="Google Shape;937;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1"/>
        <p:cNvGrpSpPr/>
        <p:nvPr/>
      </p:nvGrpSpPr>
      <p:grpSpPr>
        <a:xfrm>
          <a:off x="0" y="0"/>
          <a:ext cx="0" cy="0"/>
          <a:chOff x="0" y="0"/>
          <a:chExt cx="0" cy="0"/>
        </a:xfrm>
      </p:grpSpPr>
      <p:cxnSp>
        <p:nvCxnSpPr>
          <p:cNvPr id="942" name="Google Shape;942;p79"/>
          <p:cNvCxnSpPr/>
          <p:nvPr/>
        </p:nvCxnSpPr>
        <p:spPr>
          <a:xfrm rot="5400000">
            <a:off x="5515375" y="2656938"/>
            <a:ext cx="1035600" cy="0"/>
          </a:xfrm>
          <a:prstGeom prst="straightConnector1">
            <a:avLst/>
          </a:prstGeom>
          <a:noFill/>
          <a:ln w="38100" cap="flat" cmpd="sng">
            <a:solidFill>
              <a:srgbClr val="000000"/>
            </a:solidFill>
            <a:prstDash val="solid"/>
            <a:round/>
            <a:headEnd type="none" w="med" len="med"/>
            <a:tailEnd type="none" w="med" len="med"/>
          </a:ln>
        </p:spPr>
      </p:cxnSp>
      <p:cxnSp>
        <p:nvCxnSpPr>
          <p:cNvPr id="943" name="Google Shape;943;p79"/>
          <p:cNvCxnSpPr/>
          <p:nvPr/>
        </p:nvCxnSpPr>
        <p:spPr>
          <a:xfrm>
            <a:off x="6355125" y="1068538"/>
            <a:ext cx="1035600" cy="0"/>
          </a:xfrm>
          <a:prstGeom prst="straightConnector1">
            <a:avLst/>
          </a:prstGeom>
          <a:noFill/>
          <a:ln w="38100" cap="flat" cmpd="sng">
            <a:solidFill>
              <a:srgbClr val="000000"/>
            </a:solidFill>
            <a:prstDash val="solid"/>
            <a:round/>
            <a:headEnd type="none" w="med" len="med"/>
            <a:tailEnd type="none" w="med" len="med"/>
          </a:ln>
        </p:spPr>
      </p:cxnSp>
      <p:sp>
        <p:nvSpPr>
          <p:cNvPr id="944" name="Google Shape;944;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Relational Databases</a:t>
            </a:r>
            <a:endParaRPr/>
          </a:p>
          <a:p>
            <a:pPr marL="0" lvl="0" indent="0" algn="l" rtl="0">
              <a:spcBef>
                <a:spcPts val="0"/>
              </a:spcBef>
              <a:spcAft>
                <a:spcPts val="0"/>
              </a:spcAft>
              <a:buNone/>
            </a:pPr>
            <a:endParaRPr/>
          </a:p>
        </p:txBody>
      </p:sp>
      <p:sp>
        <p:nvSpPr>
          <p:cNvPr id="945" name="Google Shape;945;p79"/>
          <p:cNvSpPr txBox="1">
            <a:spLocks noGrp="1"/>
          </p:cNvSpPr>
          <p:nvPr>
            <p:ph type="subTitle" idx="1"/>
          </p:nvPr>
        </p:nvSpPr>
        <p:spPr>
          <a:xfrm>
            <a:off x="0" y="675975"/>
            <a:ext cx="3585600" cy="1090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Tables can be linked based on data that is common to both of them. </a:t>
            </a:r>
            <a:endParaRPr/>
          </a:p>
          <a:p>
            <a:pPr marL="0" lvl="0" indent="0" algn="l" rtl="0">
              <a:spcBef>
                <a:spcPts val="0"/>
              </a:spcBef>
              <a:spcAft>
                <a:spcPts val="0"/>
              </a:spcAft>
              <a:buNone/>
            </a:pPr>
            <a:br>
              <a:rPr lang="en"/>
            </a:br>
            <a:r>
              <a:rPr lang="en" b="1">
                <a:highlight>
                  <a:srgbClr val="FFFF00"/>
                </a:highlight>
              </a:rPr>
              <a:t>Keys</a:t>
            </a:r>
            <a:r>
              <a:rPr lang="en"/>
              <a:t> identify rows of data in a table. By matching keys between two tables, a relationship is formed.  </a:t>
            </a:r>
            <a:endParaRPr/>
          </a:p>
        </p:txBody>
      </p:sp>
      <p:sp>
        <p:nvSpPr>
          <p:cNvPr id="946" name="Google Shape;946;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947" name="Google Shape;947;p79"/>
          <p:cNvGraphicFramePr/>
          <p:nvPr/>
        </p:nvGraphicFramePr>
        <p:xfrm>
          <a:off x="3574475" y="882075"/>
          <a:ext cx="3000000" cy="3000000"/>
        </p:xfrm>
        <a:graphic>
          <a:graphicData uri="http://schemas.openxmlformats.org/drawingml/2006/table">
            <a:tbl>
              <a:tblPr>
                <a:noFill/>
                <a:tableStyleId>{AD4F997F-8640-4B9E-A724-452B3FD3C9B7}</a:tableStyleId>
              </a:tblPr>
              <a:tblGrid>
                <a:gridCol w="1680050">
                  <a:extLst>
                    <a:ext uri="{9D8B030D-6E8A-4147-A177-3AD203B41FA5}">
                      <a16:colId xmlns:a16="http://schemas.microsoft.com/office/drawing/2014/main" val="20000"/>
                    </a:ext>
                  </a:extLst>
                </a:gridCol>
                <a:gridCol w="1484250">
                  <a:extLst>
                    <a:ext uri="{9D8B030D-6E8A-4147-A177-3AD203B41FA5}">
                      <a16:colId xmlns:a16="http://schemas.microsoft.com/office/drawing/2014/main" val="20001"/>
                    </a:ext>
                  </a:extLst>
                </a:gridCol>
              </a:tblGrid>
              <a:tr h="365125">
                <a:tc>
                  <a:txBody>
                    <a:bodyPr/>
                    <a:lstStyle/>
                    <a:p>
                      <a:pPr marL="0" lvl="0" indent="0" algn="l" rtl="0">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992D"/>
                    </a:solidFill>
                  </a:tcPr>
                </a:tc>
                <a:extLst>
                  <a:ext uri="{0D108BD9-81ED-4DB2-BD59-A6C34878D82A}">
                    <a16:rowId xmlns:a16="http://schemas.microsoft.com/office/drawing/2014/main" val="10000"/>
                  </a:ext>
                </a:extLst>
              </a:tr>
              <a:tr h="365125">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5125">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5125">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graphicFrame>
        <p:nvGraphicFramePr>
          <p:cNvPr id="948" name="Google Shape;948;p79"/>
          <p:cNvGraphicFramePr/>
          <p:nvPr/>
        </p:nvGraphicFramePr>
        <p:xfrm>
          <a:off x="7119600" y="869825"/>
          <a:ext cx="3000000" cy="3000000"/>
        </p:xfrm>
        <a:graphic>
          <a:graphicData uri="http://schemas.openxmlformats.org/drawingml/2006/table">
            <a:tbl>
              <a:tblPr>
                <a:noFill/>
                <a:tableStyleId>{AD4F997F-8640-4B9E-A724-452B3FD3C9B7}</a:tableStyleId>
              </a:tblPr>
              <a:tblGrid>
                <a:gridCol w="1753250">
                  <a:extLst>
                    <a:ext uri="{9D8B030D-6E8A-4147-A177-3AD203B41FA5}">
                      <a16:colId xmlns:a16="http://schemas.microsoft.com/office/drawing/2014/main" val="20000"/>
                    </a:ext>
                  </a:extLst>
                </a:gridCol>
              </a:tblGrid>
              <a:tr h="389000">
                <a:tc>
                  <a:txBody>
                    <a:bodyPr/>
                    <a:lstStyle/>
                    <a:p>
                      <a:pPr marL="0" lvl="0" indent="0" algn="l" rtl="0">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00D6CB"/>
                    </a:solidFill>
                  </a:tcPr>
                </a:tc>
                <a:extLst>
                  <a:ext uri="{0D108BD9-81ED-4DB2-BD59-A6C34878D82A}">
                    <a16:rowId xmlns:a16="http://schemas.microsoft.com/office/drawing/2014/main" val="10000"/>
                  </a:ext>
                </a:extLst>
              </a:tr>
              <a:tr h="38900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d0a8adfhl67</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900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d56u76jee34</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900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d15j8fd89rsh</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graphicFrame>
        <p:nvGraphicFramePr>
          <p:cNvPr id="949" name="Google Shape;949;p79"/>
          <p:cNvGraphicFramePr/>
          <p:nvPr/>
        </p:nvGraphicFramePr>
        <p:xfrm>
          <a:off x="5254525" y="2701575"/>
          <a:ext cx="3000000" cy="3000000"/>
        </p:xfrm>
        <a:graphic>
          <a:graphicData uri="http://schemas.openxmlformats.org/drawingml/2006/table">
            <a:tbl>
              <a:tblPr>
                <a:noFill/>
                <a:tableStyleId>{AD4F997F-8640-4B9E-A724-452B3FD3C9B7}</a:tableStyleId>
              </a:tblPr>
              <a:tblGrid>
                <a:gridCol w="1484250">
                  <a:extLst>
                    <a:ext uri="{9D8B030D-6E8A-4147-A177-3AD203B41FA5}">
                      <a16:colId xmlns:a16="http://schemas.microsoft.com/office/drawing/2014/main" val="20000"/>
                    </a:ext>
                  </a:extLst>
                </a:gridCol>
              </a:tblGrid>
              <a:tr h="389000">
                <a:tc>
                  <a:txBody>
                    <a:bodyPr/>
                    <a:lstStyle/>
                    <a:p>
                      <a:pPr marL="0" lvl="0" indent="0" algn="l" rtl="0">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992D"/>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10004</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900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10005</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9000">
                <a:tc>
                  <a:txBody>
                    <a:bodyPr/>
                    <a:lstStyle/>
                    <a:p>
                      <a:pPr marL="0" lvl="0" indent="0" algn="l" rtl="0">
                        <a:spcBef>
                          <a:spcPts val="0"/>
                        </a:spcBef>
                        <a:spcAft>
                          <a:spcPts val="0"/>
                        </a:spcAft>
                        <a:buNone/>
                      </a:pPr>
                      <a:r>
                        <a:rPr lang="en" sz="1300">
                          <a:solidFill>
                            <a:srgbClr val="212940"/>
                          </a:solidFill>
                          <a:latin typeface="Roboto"/>
                          <a:ea typeface="Roboto"/>
                          <a:cs typeface="Roboto"/>
                          <a:sym typeface="Roboto"/>
                        </a:rPr>
                        <a:t>10006</a:t>
                      </a:r>
                      <a:endParaRPr sz="1300">
                        <a:solidFill>
                          <a:srgbClr val="212940"/>
                        </a:solidFill>
                        <a:latin typeface="Roboto"/>
                        <a:ea typeface="Roboto"/>
                        <a:cs typeface="Roboto"/>
                        <a:sym typeface="Roboto"/>
                      </a:endParaRPr>
                    </a:p>
                  </a:txBody>
                  <a:tcPr marL="182875" marR="91425" marT="91425" marB="91425" anchor="ctr">
                    <a:lnL w="9525" cap="flat" cmpd="sng">
                      <a:solidFill>
                        <a:srgbClr val="212940"/>
                      </a:solidFill>
                      <a:prstDash val="solid"/>
                      <a:round/>
                      <a:headEnd type="none" w="sm" len="sm"/>
                      <a:tailEnd type="none" w="sm" len="sm"/>
                    </a:lnL>
                    <a:lnR w="9525" cap="flat" cmpd="sng">
                      <a:solidFill>
                        <a:srgbClr val="212940"/>
                      </a:solidFill>
                      <a:prstDash val="solid"/>
                      <a:round/>
                      <a:headEnd type="none" w="sm" len="sm"/>
                      <a:tailEnd type="none" w="sm" len="sm"/>
                    </a:lnR>
                    <a:lnT w="9525" cap="flat" cmpd="sng">
                      <a:solidFill>
                        <a:srgbClr val="212940"/>
                      </a:solidFill>
                      <a:prstDash val="solid"/>
                      <a:round/>
                      <a:headEnd type="none" w="sm" len="sm"/>
                      <a:tailEnd type="none" w="sm" len="sm"/>
                    </a:lnT>
                    <a:lnB w="9525" cap="flat" cmpd="sng">
                      <a:solidFill>
                        <a:srgbClr val="21294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pic>
        <p:nvPicPr>
          <p:cNvPr id="950" name="Google Shape;950;p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755725" y="977550"/>
            <a:ext cx="429275" cy="206374"/>
          </a:xfrm>
          <a:prstGeom prst="rect">
            <a:avLst/>
          </a:prstGeom>
          <a:noFill/>
          <a:ln>
            <a:noFill/>
          </a:ln>
          <a:effectLst>
            <a:outerShdw blurRad="57150" dist="19050" dir="5400000" algn="bl" rotWithShape="0">
              <a:srgbClr val="000000">
                <a:alpha val="50000"/>
              </a:srgbClr>
            </a:outerShdw>
          </a:effectLst>
        </p:spPr>
      </p:pic>
      <p:pic>
        <p:nvPicPr>
          <p:cNvPr id="951" name="Google Shape;951;p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151150" y="977550"/>
            <a:ext cx="429275" cy="206374"/>
          </a:xfrm>
          <a:prstGeom prst="rect">
            <a:avLst/>
          </a:prstGeom>
          <a:noFill/>
          <a:ln>
            <a:noFill/>
          </a:ln>
          <a:effectLst>
            <a:outerShdw blurRad="57150" dist="19050" dir="5400000" algn="bl" rotWithShape="0">
              <a:srgbClr val="000000">
                <a:alpha val="50000"/>
              </a:srgbClr>
            </a:outerShdw>
          </a:effectLst>
        </p:spPr>
      </p:pic>
      <p:pic>
        <p:nvPicPr>
          <p:cNvPr id="952" name="Google Shape;952;p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309125" y="965350"/>
            <a:ext cx="429275" cy="206374"/>
          </a:xfrm>
          <a:prstGeom prst="rect">
            <a:avLst/>
          </a:prstGeom>
          <a:noFill/>
          <a:ln>
            <a:noFill/>
          </a:ln>
          <a:effectLst>
            <a:outerShdw blurRad="57150" dist="19050" dir="5400000" algn="bl" rotWithShape="0">
              <a:srgbClr val="000000">
                <a:alpha val="50000"/>
              </a:srgbClr>
            </a:outerShdw>
          </a:effectLst>
        </p:spPr>
      </p:pic>
      <p:pic>
        <p:nvPicPr>
          <p:cNvPr id="953" name="Google Shape;953;p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151150" y="2805800"/>
            <a:ext cx="429275" cy="2063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361</Words>
  <Application>Microsoft Office PowerPoint</Application>
  <PresentationFormat>On-screen Show (16:9)</PresentationFormat>
  <Paragraphs>70</Paragraphs>
  <Slides>14</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Roboto</vt:lpstr>
      <vt:lpstr>Caveat</vt:lpstr>
      <vt:lpstr>Oswald Light</vt:lpstr>
      <vt:lpstr>Inconsolata Medium</vt:lpstr>
      <vt:lpstr>Consolas</vt:lpstr>
      <vt:lpstr>Oswald</vt:lpstr>
      <vt:lpstr>Roboto Medium</vt:lpstr>
      <vt:lpstr>Oswald Medium</vt:lpstr>
      <vt:lpstr>Roboto Light</vt:lpstr>
      <vt:lpstr>Arial</vt:lpstr>
      <vt:lpstr>Roboto Thin</vt:lpstr>
      <vt:lpstr>Simple Light</vt:lpstr>
      <vt:lpstr>Unbranded</vt:lpstr>
      <vt:lpstr>SQL</vt:lpstr>
      <vt:lpstr>What is SQL?</vt:lpstr>
      <vt:lpstr>PowerPoint Presentation</vt:lpstr>
      <vt:lpstr>How does SQL interact with a database?</vt:lpstr>
      <vt:lpstr>Interacting With a Database</vt:lpstr>
      <vt:lpstr>What is a relational database?</vt:lpstr>
      <vt:lpstr>Relational Databases </vt:lpstr>
      <vt:lpstr>How do we link tables?  </vt:lpstr>
      <vt:lpstr>Relational Databases </vt:lpstr>
      <vt:lpstr>What does a query do?</vt:lpstr>
      <vt:lpstr>SQL Queries </vt:lpstr>
      <vt:lpstr>Why Learn SQL?</vt:lpstr>
      <vt:lpstr>SQL is a marketable skill that's used in a majority of databases in every economic sector, from manufacturing, logistics, and health care to insurance, commerce, and much more. SQL also makes it easy to handle large amounts of data and scale up quickly. </vt:lpstr>
      <vt:lpstr>Mini-Project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dc:title>
  <cp:lastModifiedBy>Brian Baker</cp:lastModifiedBy>
  <cp:revision>1</cp:revision>
  <dcterms:modified xsi:type="dcterms:W3CDTF">2022-07-09T01:56:49Z</dcterms:modified>
</cp:coreProperties>
</file>